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73" r:id="rId3"/>
    <p:sldId id="260" r:id="rId4"/>
    <p:sldId id="262" r:id="rId5"/>
    <p:sldId id="263" r:id="rId6"/>
    <p:sldId id="261" r:id="rId7"/>
    <p:sldId id="264" r:id="rId8"/>
    <p:sldId id="259" r:id="rId9"/>
    <p:sldId id="265" r:id="rId10"/>
    <p:sldId id="269" r:id="rId11"/>
    <p:sldId id="266" r:id="rId12"/>
    <p:sldId id="272" r:id="rId13"/>
    <p:sldId id="271" r:id="rId14"/>
    <p:sldId id="278" r:id="rId15"/>
    <p:sldId id="275" r:id="rId16"/>
    <p:sldId id="276" r:id="rId17"/>
    <p:sldId id="277" r:id="rId18"/>
    <p:sldId id="274" r:id="rId19"/>
    <p:sldId id="279" r:id="rId20"/>
    <p:sldId id="280" r:id="rId21"/>
    <p:sldId id="270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EFE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95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20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85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42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64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24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30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4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49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58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37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88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6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57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ECE1-DB26-4D46-A981-64312685F255}" type="datetimeFigureOut">
              <a:rPr lang="es-MX" smtClean="0"/>
              <a:t>24/06/2021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675725-87B0-4B79-91F1-202335F7A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3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0B9C-321B-4441-A509-5D0DD270E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809" y="2913017"/>
            <a:ext cx="8547653" cy="1261824"/>
          </a:xfrm>
        </p:spPr>
        <p:txBody>
          <a:bodyPr>
            <a:noAutofit/>
          </a:bodyPr>
          <a:lstStyle/>
          <a:p>
            <a:pPr algn="ctr"/>
            <a:r>
              <a:rPr lang="es-CO" sz="2800" dirty="0">
                <a:latin typeface="Calibri" panose="020F0502020204030204" pitchFamily="34" charset="0"/>
                <a:cs typeface="Calibri" panose="020F0502020204030204" pitchFamily="34" charset="0"/>
              </a:rPr>
              <a:t>ATENCIÓN DE NECESIDADES EDUCATIVAS A NIÑOS DE 0 A 6 AÑOS EN CASAS HOGAR DE LA CIUDAD DE TEPIC.</a:t>
            </a: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EB858D-5DF1-4E0F-8D01-9C3D7B40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83" y="4204411"/>
            <a:ext cx="9545296" cy="1752252"/>
          </a:xfrm>
        </p:spPr>
        <p:txBody>
          <a:bodyPr>
            <a:normAutofit fontScale="25000" lnSpcReduction="20000"/>
          </a:bodyPr>
          <a:lstStyle/>
          <a:p>
            <a:r>
              <a:rPr lang="es-CO" sz="74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RESPONSABLE(S): </a:t>
            </a:r>
            <a:r>
              <a:rPr lang="es-CO" sz="7400" dirty="0">
                <a:latin typeface="Calibri" panose="020F0502020204030204" pitchFamily="34" charset="0"/>
                <a:cs typeface="Calibri" panose="020F0502020204030204" pitchFamily="34" charset="0"/>
              </a:rPr>
              <a:t>Teresa de Jesús Ramos Murillo y  Adriana Covarrubias López</a:t>
            </a:r>
          </a:p>
          <a:p>
            <a:r>
              <a:rPr lang="es-CO" sz="7400" b="1" dirty="0">
                <a:latin typeface="Calibri" panose="020F0502020204030204" pitchFamily="34" charset="0"/>
                <a:cs typeface="Calibri" panose="020F0502020204030204" pitchFamily="34" charset="0"/>
              </a:rPr>
              <a:t>COLABORADORES (DOCENTES):  </a:t>
            </a:r>
            <a:r>
              <a:rPr lang="es-CO" sz="7400" dirty="0">
                <a:latin typeface="Calibri" panose="020F0502020204030204" pitchFamily="34" charset="0"/>
                <a:cs typeface="Calibri" panose="020F0502020204030204" pitchFamily="34" charset="0"/>
              </a:rPr>
              <a:t>Edna Yvonne Ávila Valle, Lizeth Abreu Romero, Ana Gabriela Ahumada Espinosa y Margarita Pérez González. </a:t>
            </a:r>
          </a:p>
          <a:p>
            <a:r>
              <a:rPr lang="es-CO" sz="7400" b="1" dirty="0">
                <a:latin typeface="Calibri" panose="020F0502020204030204" pitchFamily="34" charset="0"/>
                <a:cs typeface="Calibri" panose="020F0502020204030204" pitchFamily="34" charset="0"/>
              </a:rPr>
              <a:t>COLABORADORES (ESTUDIANTES): </a:t>
            </a:r>
            <a:r>
              <a:rPr lang="es-CO" sz="7400" dirty="0">
                <a:latin typeface="Calibri" panose="020F0502020204030204" pitchFamily="34" charset="0"/>
                <a:cs typeface="Calibri" panose="020F0502020204030204" pitchFamily="34" charset="0"/>
              </a:rPr>
              <a:t>Nayeli Lizeth Aguilar García, Rosario Elizabeth López Godoy y </a:t>
            </a:r>
            <a:r>
              <a:rPr lang="es-CO" sz="7400" dirty="0" err="1">
                <a:latin typeface="Calibri" panose="020F0502020204030204" pitchFamily="34" charset="0"/>
                <a:cs typeface="Calibri" panose="020F0502020204030204" pitchFamily="34" charset="0"/>
              </a:rPr>
              <a:t>Elsi</a:t>
            </a:r>
            <a:r>
              <a:rPr lang="es-CO" sz="7400" dirty="0">
                <a:latin typeface="Calibri" panose="020F0502020204030204" pitchFamily="34" charset="0"/>
                <a:cs typeface="Calibri" panose="020F0502020204030204" pitchFamily="34" charset="0"/>
              </a:rPr>
              <a:t> Gabriela Bernal Rodríguez.</a:t>
            </a:r>
            <a:endParaRPr lang="es-MX" sz="7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dirty="0"/>
          </a:p>
          <a:p>
            <a:r>
              <a:rPr lang="es-CO" dirty="0"/>
              <a:t> 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29B8F6-75B3-4F3C-93A7-B82253BD9C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9" y="13252"/>
            <a:ext cx="7119082" cy="22923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9D450F-F756-4892-A476-BDF3A8E1C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13" y="352412"/>
            <a:ext cx="1941666" cy="15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21CF4-F5A5-4EAA-B6A8-1CDA184F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7" y="624110"/>
            <a:ext cx="9569795" cy="1280890"/>
          </a:xfrm>
        </p:spPr>
        <p:txBody>
          <a:bodyPr/>
          <a:lstStyle/>
          <a:p>
            <a:r>
              <a:rPr lang="es-ES" dirty="0"/>
              <a:t>Principales problemáticas detectadas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CC167-8A8C-43D7-B535-8F1EF8E0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133600"/>
            <a:ext cx="9887847" cy="4293704"/>
          </a:xfrm>
        </p:spPr>
        <p:txBody>
          <a:bodyPr/>
          <a:lstStyle/>
          <a:p>
            <a:r>
              <a:rPr lang="es-CO" sz="2000" dirty="0"/>
              <a:t>Falta de formación profesional del personal que atiende a los niños en los procesos de escolaridad.</a:t>
            </a:r>
          </a:p>
          <a:p>
            <a:r>
              <a:rPr lang="es-CO" sz="2000" dirty="0"/>
              <a:t>Pocos cuidadores</a:t>
            </a:r>
          </a:p>
          <a:p>
            <a:r>
              <a:rPr lang="es-CO" sz="2000" dirty="0"/>
              <a:t>Poca permanencia de docentes </a:t>
            </a:r>
          </a:p>
          <a:p>
            <a:r>
              <a:rPr lang="es-CO" sz="2000" dirty="0" smtClean="0"/>
              <a:t>Hay </a:t>
            </a:r>
            <a:r>
              <a:rPr lang="es-CO" sz="2000" dirty="0" smtClean="0"/>
              <a:t>poco </a:t>
            </a:r>
            <a:r>
              <a:rPr lang="es-CO" sz="2000" dirty="0"/>
              <a:t>apoyo presupuestal (altruismo</a:t>
            </a:r>
            <a:r>
              <a:rPr lang="es-CO" sz="2000" dirty="0"/>
              <a:t>) Insumos y consumibles</a:t>
            </a:r>
            <a:endParaRPr lang="es-CO" sz="2000" dirty="0"/>
          </a:p>
          <a:p>
            <a:r>
              <a:rPr lang="es-CO" sz="2000" dirty="0"/>
              <a:t>Escasos materiales educativos</a:t>
            </a:r>
          </a:p>
          <a:p>
            <a:r>
              <a:rPr lang="es-CO" sz="2000" dirty="0"/>
              <a:t>Infraestructura inadecuada </a:t>
            </a:r>
          </a:p>
          <a:p>
            <a:r>
              <a:rPr lang="es-CO" sz="2000" dirty="0"/>
              <a:t>Falta de una Alimentación sana y buena salud</a:t>
            </a:r>
          </a:p>
          <a:p>
            <a:r>
              <a:rPr lang="es-CO" sz="2000" dirty="0"/>
              <a:t>Falta de sensibilización para el cuidado del medio ambiente</a:t>
            </a:r>
          </a:p>
          <a:p>
            <a:r>
              <a:rPr lang="es-CO" sz="2000" dirty="0" smtClean="0"/>
              <a:t>Excesiva demanda</a:t>
            </a:r>
            <a:r>
              <a:rPr lang="es-CO" sz="2000" dirty="0" smtClean="0"/>
              <a:t> </a:t>
            </a:r>
            <a:r>
              <a:rPr lang="es-CO" sz="2000" dirty="0"/>
              <a:t>de bienestar, amor y comprensión </a:t>
            </a:r>
          </a:p>
          <a:p>
            <a:endParaRPr lang="es-MX" sz="1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863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78C5B-0D5B-4FA4-A490-DF305E96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 del trabajo de campo 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8A3DFC2-0C1C-4EE4-8F1D-9C42A349C00C}"/>
              </a:ext>
            </a:extLst>
          </p:cNvPr>
          <p:cNvSpPr/>
          <p:nvPr/>
        </p:nvSpPr>
        <p:spPr>
          <a:xfrm>
            <a:off x="1444487" y="1683026"/>
            <a:ext cx="1828800" cy="129530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8BC5DA-0331-4A5B-AA7E-2E718CFDAA1B}"/>
              </a:ext>
            </a:extLst>
          </p:cNvPr>
          <p:cNvSpPr txBox="1"/>
          <p:nvPr/>
        </p:nvSpPr>
        <p:spPr>
          <a:xfrm>
            <a:off x="3485322" y="2213113"/>
            <a:ext cx="5420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i="1" dirty="0"/>
              <a:t>Método </a:t>
            </a:r>
            <a:r>
              <a:rPr lang="es-ES" sz="2000" b="1" i="1" dirty="0" smtClean="0"/>
              <a:t>cualitativo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i="1" dirty="0" smtClean="0"/>
              <a:t>Investigación- acción… </a:t>
            </a:r>
            <a:r>
              <a:rPr lang="es-ES" sz="2000" b="1" i="1" dirty="0"/>
              <a:t>ideas en acción </a:t>
            </a:r>
            <a:endParaRPr lang="es-E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i="1" dirty="0"/>
              <a:t>Técnica: observación participante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Registro sistemático de características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Planificación del plan de intervención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Momentos de reflexión sobre la práctica de servicio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Herramientas: matriz de problemáticas y soluciones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1" dirty="0"/>
              <a:t>Seguimiento y evaluación</a:t>
            </a:r>
          </a:p>
        </p:txBody>
      </p:sp>
    </p:spTree>
    <p:extLst>
      <p:ext uri="{BB962C8B-B14F-4D97-AF65-F5344CB8AC3E}">
        <p14:creationId xmlns:p14="http://schemas.microsoft.com/office/powerpoint/2010/main" val="51978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9C00-4454-4175-838C-B0E64FFB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91" y="624110"/>
            <a:ext cx="9728821" cy="913142"/>
          </a:xfrm>
        </p:spPr>
        <p:txBody>
          <a:bodyPr>
            <a:normAutofit fontScale="90000"/>
          </a:bodyPr>
          <a:lstStyle/>
          <a:p>
            <a:r>
              <a:rPr lang="es-ES" dirty="0"/>
              <a:t>Relación del proyecto con el perfil de egreso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0E2B50-7C87-4CE9-B806-DE69398D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es-ES" sz="2400" dirty="0"/>
              <a:t>Desarrollo de competencias profesionales en el conocimiento y aplicación de la </a:t>
            </a:r>
            <a:r>
              <a:rPr lang="es-ES" sz="2400" dirty="0" smtClean="0"/>
              <a:t>psicología, pedagogía </a:t>
            </a:r>
            <a:r>
              <a:rPr lang="es-ES" sz="2400" dirty="0"/>
              <a:t>y de salud </a:t>
            </a:r>
          </a:p>
          <a:p>
            <a:r>
              <a:rPr lang="es-ES" sz="2400" dirty="0"/>
              <a:t>Habilita al estudiante en </a:t>
            </a:r>
            <a:r>
              <a:rPr lang="es-ES" sz="2400" b="1" dirty="0"/>
              <a:t>la planeación e intervención pedagógica</a:t>
            </a:r>
            <a:r>
              <a:rPr lang="es-ES" sz="2400" dirty="0"/>
              <a:t>. </a:t>
            </a:r>
          </a:p>
          <a:p>
            <a:r>
              <a:rPr lang="es-ES" sz="2400" dirty="0"/>
              <a:t>Generación de espacios lúdicos y creativos para el aprendizaje.</a:t>
            </a:r>
          </a:p>
          <a:p>
            <a:r>
              <a:rPr lang="es-ES" sz="2400" dirty="0"/>
              <a:t>Promoción de la literatura, teatro infantil, música y danza. </a:t>
            </a:r>
          </a:p>
          <a:p>
            <a:r>
              <a:rPr lang="es-ES" sz="2400" dirty="0"/>
              <a:t>Permite integrar e instrumentar los conocimientos , habilidades y actitudes logradas en su trayecto formativo en contextos reales y complicados.</a:t>
            </a:r>
          </a:p>
          <a:p>
            <a:r>
              <a:rPr lang="es-ES" sz="2400" dirty="0"/>
              <a:t>Comprender el fenómeno educativo desde una perspectiva holística con enfoque inclusivo en atención a la diversidad 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42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888E0-30C8-44E2-8192-1CED3A5E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Vinculación curricular con el perfil </a:t>
            </a:r>
            <a:r>
              <a:rPr lang="es-ES" dirty="0" smtClean="0"/>
              <a:t>estudiante</a:t>
            </a:r>
            <a:endParaRPr lang="es-MX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185F384-3A50-405C-B9EE-6C0AE0C53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666898"/>
              </p:ext>
            </p:extLst>
          </p:nvPr>
        </p:nvGraphicFramePr>
        <p:xfrm>
          <a:off x="1073426" y="1905000"/>
          <a:ext cx="1024565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374">
                  <a:extLst>
                    <a:ext uri="{9D8B030D-6E8A-4147-A177-3AD203B41FA5}">
                      <a16:colId xmlns:a16="http://schemas.microsoft.com/office/drawing/2014/main" val="7282266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62024536"/>
                    </a:ext>
                  </a:extLst>
                </a:gridCol>
                <a:gridCol w="2049540">
                  <a:extLst>
                    <a:ext uri="{9D8B030D-6E8A-4147-A177-3AD203B41FA5}">
                      <a16:colId xmlns:a16="http://schemas.microsoft.com/office/drawing/2014/main" val="4185436703"/>
                    </a:ext>
                  </a:extLst>
                </a:gridCol>
                <a:gridCol w="2043972">
                  <a:extLst>
                    <a:ext uri="{9D8B030D-6E8A-4147-A177-3AD203B41FA5}">
                      <a16:colId xmlns:a16="http://schemas.microsoft.com/office/drawing/2014/main" val="3211654314"/>
                    </a:ext>
                  </a:extLst>
                </a:gridCol>
                <a:gridCol w="2043972">
                  <a:extLst>
                    <a:ext uri="{9D8B030D-6E8A-4147-A177-3AD203B41FA5}">
                      <a16:colId xmlns:a16="http://schemas.microsoft.com/office/drawing/2014/main" val="2500055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Línea psicopedagógica</a:t>
                      </a:r>
                      <a:endParaRPr lang="es-MX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Línea asistencial y salud infantil</a:t>
                      </a:r>
                      <a:endParaRPr lang="es-MX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Línea Expresión a arte lúdico</a:t>
                      </a:r>
                      <a:endParaRPr lang="es-MX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Línea educación inclusiva</a:t>
                      </a:r>
                      <a:endParaRPr lang="es-MX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Línea instrumental</a:t>
                      </a:r>
                      <a:endParaRPr lang="es-MX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Teorías del aprendizaje infantil</a:t>
                      </a:r>
                      <a:endParaRPr lang="es-MX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Crecimiento y desarrollo físico infantil</a:t>
                      </a:r>
                      <a:endParaRPr lang="es-MX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Ritmos cantos y juegos</a:t>
                      </a:r>
                      <a:endParaRPr lang="es-MX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Familia y comunidad en la crianza de los niños</a:t>
                      </a:r>
                      <a:endParaRPr lang="es-MX" sz="1200" dirty="0"/>
                    </a:p>
                  </a:txBody>
                  <a:tcPr>
                    <a:solidFill>
                      <a:srgbClr val="D68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Ambientes innovadores educativos</a:t>
                      </a:r>
                      <a:endParaRPr lang="es-MX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9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Planes y programas de la </a:t>
                      </a:r>
                      <a:r>
                        <a:rPr lang="es-ES" sz="1200" dirty="0" err="1"/>
                        <a:t>educ</a:t>
                      </a:r>
                      <a:r>
                        <a:rPr lang="es-ES" sz="1200" dirty="0"/>
                        <a:t>. infantil</a:t>
                      </a:r>
                      <a:endParaRPr lang="es-MX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Promoción y prevención para la salud en la primera infancia</a:t>
                      </a:r>
                      <a:endParaRPr lang="es-MX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Expresión corporal y Danza</a:t>
                      </a:r>
                      <a:endParaRPr lang="es-MX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Necesidades educativas </a:t>
                      </a:r>
                      <a:endParaRPr lang="es-MX" sz="1200" dirty="0"/>
                    </a:p>
                  </a:txBody>
                  <a:tcPr>
                    <a:solidFill>
                      <a:srgbClr val="D68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Gestión escolar/organización y liderazgo</a:t>
                      </a:r>
                      <a:endParaRPr lang="es-MX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6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Observación y análisis de la practica educativa</a:t>
                      </a:r>
                      <a:endParaRPr lang="es-MX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Nutrición infantil</a:t>
                      </a:r>
                      <a:endParaRPr lang="es-MX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Diseño de materiales para el aprendizaje infantil</a:t>
                      </a:r>
                      <a:endParaRPr lang="es-MX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Inclusión educativa/barreras de aprendizaje</a:t>
                      </a:r>
                      <a:endParaRPr lang="es-MX" sz="1200" dirty="0"/>
                    </a:p>
                  </a:txBody>
                  <a:tcPr>
                    <a:solidFill>
                      <a:srgbClr val="D68E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1200" dirty="0"/>
                        <a:t>Practicas Profesionales y Servicio Social</a:t>
                      </a:r>
                      <a:endParaRPr lang="es-MX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4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Formas de intervención en educación infantil</a:t>
                      </a:r>
                      <a:endParaRPr lang="es-MX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Seguridad en los centros infantiles</a:t>
                      </a:r>
                      <a:endParaRPr lang="es-MX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Literatura y teatro infantil</a:t>
                      </a:r>
                      <a:endParaRPr lang="es-MX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Alteraciones de la conducta en la primera infancia</a:t>
                      </a:r>
                      <a:endParaRPr lang="es-MX" sz="1200" dirty="0"/>
                    </a:p>
                  </a:txBody>
                  <a:tcPr>
                    <a:solidFill>
                      <a:srgbClr val="D68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Metodología de la investigación</a:t>
                      </a:r>
                      <a:endParaRPr lang="es-MX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8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s-ES" sz="1200" dirty="0"/>
                        <a:t>Planeación didáctica</a:t>
                      </a:r>
                      <a:endParaRPr lang="es-MX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Ambientes lúdicos de aprendizaje</a:t>
                      </a:r>
                      <a:endParaRPr lang="es-MX" sz="12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Estrategias psicopedagógicas incluyentes</a:t>
                      </a:r>
                      <a:endParaRPr lang="es-MX" sz="1200" dirty="0"/>
                    </a:p>
                  </a:txBody>
                  <a:tcPr>
                    <a:solidFill>
                      <a:srgbClr val="D68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Diseño de proyectos educativos</a:t>
                      </a:r>
                      <a:endParaRPr lang="es-MX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2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Evaluación del aprendizaje infantil</a:t>
                      </a:r>
                      <a:endParaRPr lang="es-MX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68E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1200" dirty="0"/>
                        <a:t>Seminario de investigación</a:t>
                      </a:r>
                      <a:endParaRPr lang="es-MX" sz="12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 ha sido el mayor reto durante la estancia en casa hogar?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adaptación al espacio, grupo de niños y sus comportamientos</a:t>
            </a:r>
          </a:p>
          <a:p>
            <a:r>
              <a:rPr lang="es-MX" dirty="0" smtClean="0"/>
              <a:t>Saber intervenir ante los estados psicológicos y emocionales de los niños</a:t>
            </a:r>
          </a:p>
          <a:p>
            <a:r>
              <a:rPr lang="es-MX" dirty="0" smtClean="0"/>
              <a:t>Regular las muestras de cariño o vínculos afectivos y de protección ante los niños</a:t>
            </a:r>
          </a:p>
          <a:p>
            <a:r>
              <a:rPr lang="es-MX" dirty="0" smtClean="0"/>
              <a:t>Identificar las señales ante las reacciones de los niños para persuadir la manifestación de los trastornos y focalizar su atención en otro sentido. </a:t>
            </a:r>
          </a:p>
          <a:p>
            <a:r>
              <a:rPr lang="es-MX" dirty="0" smtClean="0"/>
              <a:t>Atender los aspectos emocionales de los niños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753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/>
              <a:t>¿Cuáles han sido las habilidades que has desarrollado </a:t>
            </a:r>
            <a:r>
              <a:rPr lang="es-MX" sz="2700" b="1" dirty="0" smtClean="0"/>
              <a:t>en la implementación del proyecto?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169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Observar características y necesidades de los </a:t>
            </a:r>
            <a:r>
              <a:rPr lang="es-MX" dirty="0" smtClean="0"/>
              <a:t>niños en situaciones vulnerables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Autorregulación para controlar emociones y tomar </a:t>
            </a:r>
            <a:r>
              <a:rPr lang="es-MX" dirty="0" smtClean="0"/>
              <a:t>acuerdos 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Realizar Trabajo </a:t>
            </a:r>
            <a:r>
              <a:rPr lang="es-MX" dirty="0" smtClean="0"/>
              <a:t>colaborativo 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Formas de relacionarse para </a:t>
            </a:r>
            <a:r>
              <a:rPr lang="es-MX" dirty="0" smtClean="0"/>
              <a:t>comunicación asertiva  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Diseñar </a:t>
            </a:r>
            <a:r>
              <a:rPr lang="es-MX" dirty="0" smtClean="0"/>
              <a:t> materiales </a:t>
            </a:r>
            <a:r>
              <a:rPr lang="es-MX" dirty="0"/>
              <a:t>adecuados para los niños</a:t>
            </a:r>
          </a:p>
          <a:p>
            <a:pPr marL="0" indent="0">
              <a:buNone/>
            </a:pPr>
            <a:r>
              <a:rPr lang="es-MX" dirty="0"/>
              <a:t>Planear situaciones para el aprendizaje </a:t>
            </a:r>
            <a:r>
              <a:rPr lang="es-MX" dirty="0" smtClean="0"/>
              <a:t>basado en las características y necesidades </a:t>
            </a:r>
            <a:endParaRPr lang="es-MX" dirty="0"/>
          </a:p>
          <a:p>
            <a:pPr marL="0" indent="0">
              <a:buNone/>
            </a:pPr>
            <a:r>
              <a:rPr lang="es-ES" dirty="0" smtClean="0"/>
              <a:t>Seguridad en la participación y toma de decisiones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310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¿</a:t>
            </a:r>
            <a:r>
              <a:rPr lang="es-MX" sz="2800" b="1" dirty="0"/>
              <a:t>Cuáles han sido los aprendizajes significativos para tu formación profesional?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2874" y="1905000"/>
            <a:ext cx="8211915" cy="1919550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El reconocimiento de dos aspectos importantes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endParaRPr lang="es-MX" dirty="0"/>
          </a:p>
          <a:p>
            <a:r>
              <a:rPr lang="es-ES" dirty="0" smtClean="0"/>
              <a:t>Distinguir  las condiciones de vida de los niños y el respeto a sus derechos humanos.</a:t>
            </a:r>
            <a:endParaRPr lang="es-MX" dirty="0"/>
          </a:p>
          <a:p>
            <a:r>
              <a:rPr lang="es-MX" dirty="0"/>
              <a:t> Generar vínculos afectivos,  porque si  los niños se sienten seguros y </a:t>
            </a:r>
            <a:r>
              <a:rPr lang="es-MX" dirty="0" smtClean="0"/>
              <a:t>amados… </a:t>
            </a:r>
            <a:r>
              <a:rPr lang="es-MX" dirty="0"/>
              <a:t>aprenden mejor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Niño, Colores, Nepal, India, D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48" y="3824550"/>
            <a:ext cx="2860766" cy="21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767943" y="6113417"/>
            <a:ext cx="327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Recuperado de: https</a:t>
            </a:r>
            <a:r>
              <a:rPr lang="es-MX" sz="800" dirty="0"/>
              <a:t>://pixabay.com/es/images/search/ni%C3%B1os%20jugando/</a:t>
            </a:r>
          </a:p>
        </p:txBody>
      </p:sp>
    </p:spTree>
    <p:extLst>
      <p:ext uri="{BB962C8B-B14F-4D97-AF65-F5344CB8AC3E}">
        <p14:creationId xmlns:p14="http://schemas.microsoft.com/office/powerpoint/2010/main" val="357004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fortalezas me llevo de la experiencia?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931920" y="1712912"/>
            <a:ext cx="6048103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“Ser </a:t>
            </a:r>
            <a:r>
              <a:rPr lang="es-MX" sz="2400" dirty="0" smtClean="0"/>
              <a:t>más demostrativa de mis </a:t>
            </a:r>
            <a:r>
              <a:rPr lang="es-MX" sz="2400" dirty="0" smtClean="0"/>
              <a:t>emociones” </a:t>
            </a:r>
            <a:endParaRPr lang="es-MX" sz="2400" dirty="0" smtClean="0"/>
          </a:p>
          <a:p>
            <a:pPr algn="ctr"/>
            <a:r>
              <a:rPr lang="es-MX" sz="2400" dirty="0" smtClean="0"/>
              <a:t>“Regular </a:t>
            </a:r>
            <a:r>
              <a:rPr lang="es-MX" sz="2400" dirty="0" smtClean="0"/>
              <a:t>mis emociones </a:t>
            </a:r>
          </a:p>
          <a:p>
            <a:pPr algn="ctr"/>
            <a:r>
              <a:rPr lang="es-MX" sz="2400" dirty="0" smtClean="0"/>
              <a:t>Valorar la </a:t>
            </a:r>
            <a:r>
              <a:rPr lang="es-MX" sz="2400" dirty="0" smtClean="0"/>
              <a:t>vida” </a:t>
            </a:r>
            <a:endParaRPr lang="es-MX" sz="2400" dirty="0" smtClean="0"/>
          </a:p>
          <a:p>
            <a:pPr algn="ctr"/>
            <a:r>
              <a:rPr lang="es-MX" sz="2400" dirty="0" smtClean="0"/>
              <a:t>“Apreciar </a:t>
            </a:r>
            <a:r>
              <a:rPr lang="es-MX" sz="2400" dirty="0" smtClean="0"/>
              <a:t>mi </a:t>
            </a:r>
            <a:r>
              <a:rPr lang="es-MX" sz="2400" dirty="0" smtClean="0"/>
              <a:t>infancia”</a:t>
            </a:r>
            <a:endParaRPr lang="es-MX" sz="2400" dirty="0" smtClean="0"/>
          </a:p>
          <a:p>
            <a:pPr algn="ctr"/>
            <a:r>
              <a:rPr lang="es-MX" sz="2400" dirty="0" smtClean="0"/>
              <a:t>“Cuidar </a:t>
            </a:r>
            <a:r>
              <a:rPr lang="es-MX" sz="2400" dirty="0" smtClean="0"/>
              <a:t>mi inteligencia </a:t>
            </a:r>
            <a:r>
              <a:rPr lang="es-MX" sz="2400" dirty="0" smtClean="0"/>
              <a:t>emocional”</a:t>
            </a:r>
            <a:endParaRPr lang="es-MX" sz="2400" dirty="0" smtClean="0"/>
          </a:p>
          <a:p>
            <a:pPr algn="ctr"/>
            <a:r>
              <a:rPr lang="es-MX" sz="2400" dirty="0" smtClean="0"/>
              <a:t>“Ser </a:t>
            </a:r>
            <a:r>
              <a:rPr lang="es-MX" sz="2400" dirty="0" smtClean="0"/>
              <a:t>empática y </a:t>
            </a:r>
            <a:r>
              <a:rPr lang="es-MX" sz="2400" dirty="0" smtClean="0"/>
              <a:t>resiliente”</a:t>
            </a:r>
            <a:endParaRPr lang="es-MX" sz="2400" dirty="0" smtClean="0"/>
          </a:p>
          <a:p>
            <a:pPr algn="ctr"/>
            <a:r>
              <a:rPr lang="es-MX" sz="2400" dirty="0" smtClean="0"/>
              <a:t>“</a:t>
            </a:r>
            <a:r>
              <a:rPr lang="es-MX" sz="2400" dirty="0"/>
              <a:t>B</a:t>
            </a:r>
            <a:r>
              <a:rPr lang="es-MX" sz="2400" dirty="0" smtClean="0"/>
              <a:t>rindar </a:t>
            </a:r>
            <a:r>
              <a:rPr lang="es-MX" sz="2400" dirty="0" smtClean="0"/>
              <a:t>condiciones de </a:t>
            </a:r>
            <a:r>
              <a:rPr lang="es-MX" sz="2400" dirty="0" smtClean="0"/>
              <a:t>bienestar”</a:t>
            </a:r>
            <a:endParaRPr lang="es-MX" sz="2400" dirty="0" smtClean="0"/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57600" y="5630091"/>
            <a:ext cx="50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GRACIAS!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74" y="1712912"/>
            <a:ext cx="3267739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A0917C-1202-4895-A163-DF94B4F7EB0D}"/>
              </a:ext>
            </a:extLst>
          </p:cNvPr>
          <p:cNvSpPr txBox="1"/>
          <p:nvPr/>
        </p:nvSpPr>
        <p:spPr>
          <a:xfrm>
            <a:off x="2186609" y="662609"/>
            <a:ext cx="53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Prospectiva …</a:t>
            </a:r>
            <a:endParaRPr lang="es-MX" dirty="0"/>
          </a:p>
        </p:txBody>
      </p:sp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CEB34EBC-1037-4A77-9559-7CE504BC56F9}"/>
              </a:ext>
            </a:extLst>
          </p:cNvPr>
          <p:cNvSpPr/>
          <p:nvPr/>
        </p:nvSpPr>
        <p:spPr>
          <a:xfrm>
            <a:off x="1590261" y="1802296"/>
            <a:ext cx="1603513" cy="8613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A1D715-2766-477E-A236-FD6A3AC4C593}"/>
              </a:ext>
            </a:extLst>
          </p:cNvPr>
          <p:cNvSpPr txBox="1"/>
          <p:nvPr/>
        </p:nvSpPr>
        <p:spPr>
          <a:xfrm>
            <a:off x="4280452" y="1219200"/>
            <a:ext cx="4028661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Avanzar hacia </a:t>
            </a:r>
            <a:r>
              <a:rPr lang="es-ES" dirty="0" smtClean="0"/>
              <a:t>una educación superior socialmente responsable, siguiendo el Modelo de Colaboración </a:t>
            </a:r>
            <a:r>
              <a:rPr lang="es-ES" dirty="0"/>
              <a:t>U</a:t>
            </a:r>
            <a:r>
              <a:rPr lang="es-ES" dirty="0" smtClean="0"/>
              <a:t>niversitaria, </a:t>
            </a:r>
            <a:r>
              <a:rPr lang="es-ES" dirty="0"/>
              <a:t>porque </a:t>
            </a:r>
            <a:r>
              <a:rPr lang="es-ES" dirty="0" smtClean="0"/>
              <a:t>permite el abordaje de problemáticas sociales desde  </a:t>
            </a:r>
            <a:r>
              <a:rPr lang="es-ES" dirty="0"/>
              <a:t>la adquisición y puesta en juego de </a:t>
            </a:r>
            <a:r>
              <a:rPr lang="es-ES" dirty="0" smtClean="0"/>
              <a:t>saberes interdisciplinarios y transdiciplinarios  </a:t>
            </a:r>
            <a:r>
              <a:rPr lang="es-ES" dirty="0"/>
              <a:t>en contextos de atención a problemas reales.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Gracias!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6A26B5-9EBC-4142-8986-EFECB719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1" y="4007004"/>
            <a:ext cx="3074504" cy="22503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A2E37A-FFD8-4F99-9E40-8FF2F15D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10" y="1219200"/>
            <a:ext cx="3120498" cy="23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3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0BC29060-299B-4490-96CA-D2AF1F9E8FB7}"/>
              </a:ext>
            </a:extLst>
          </p:cNvPr>
          <p:cNvSpPr/>
          <p:nvPr/>
        </p:nvSpPr>
        <p:spPr>
          <a:xfrm>
            <a:off x="4227443" y="967410"/>
            <a:ext cx="2504661" cy="11264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INTERVENCIÓN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ESTATAL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5F885B-27BF-4AA2-BD58-31AD9C70D7CC}"/>
              </a:ext>
            </a:extLst>
          </p:cNvPr>
          <p:cNvSpPr txBox="1"/>
          <p:nvPr/>
        </p:nvSpPr>
        <p:spPr>
          <a:xfrm>
            <a:off x="3882888" y="2743200"/>
            <a:ext cx="344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/>
          </a:p>
          <a:p>
            <a:pPr algn="ctr"/>
            <a:r>
              <a:rPr lang="es-ES" b="1" dirty="0"/>
              <a:t>CIRCUITO ASISTENCIAL</a:t>
            </a:r>
            <a:endParaRPr lang="es-MX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2CBB20-B473-4D7A-8EF6-A1388693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1970" y="1986097"/>
            <a:ext cx="1856761" cy="11264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7F2887-CA47-43D2-A2AD-539754F8643B}"/>
              </a:ext>
            </a:extLst>
          </p:cNvPr>
          <p:cNvSpPr txBox="1"/>
          <p:nvPr/>
        </p:nvSpPr>
        <p:spPr>
          <a:xfrm>
            <a:off x="954157" y="3233530"/>
            <a:ext cx="185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Fractura familiar</a:t>
            </a:r>
            <a:endParaRPr lang="es-MX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5091BB-801D-4679-BBE4-0D6DA85D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53" y="1815548"/>
            <a:ext cx="1868318" cy="14179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55C378-7FBC-4875-9193-359B22198412}"/>
              </a:ext>
            </a:extLst>
          </p:cNvPr>
          <p:cNvSpPr txBox="1"/>
          <p:nvPr/>
        </p:nvSpPr>
        <p:spPr>
          <a:xfrm>
            <a:off x="8441635" y="3326296"/>
            <a:ext cx="185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Ámbito Jurídico</a:t>
            </a:r>
            <a:endParaRPr lang="es-MX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39E110D-336B-498A-A2C8-DCF4B0511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993" y="3757616"/>
            <a:ext cx="1627642" cy="15870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A4646C2-3221-40B0-9C95-B311212FDC88}"/>
              </a:ext>
            </a:extLst>
          </p:cNvPr>
          <p:cNvSpPr txBox="1"/>
          <p:nvPr/>
        </p:nvSpPr>
        <p:spPr>
          <a:xfrm>
            <a:off x="6535398" y="5433391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Modelo de internamiento</a:t>
            </a:r>
            <a:endParaRPr lang="es-MX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15E950-E00C-4424-BE51-A639473F0A07}"/>
              </a:ext>
            </a:extLst>
          </p:cNvPr>
          <p:cNvSpPr txBox="1"/>
          <p:nvPr/>
        </p:nvSpPr>
        <p:spPr>
          <a:xfrm>
            <a:off x="2186609" y="5771945"/>
            <a:ext cx="288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Proyecto de colaboración universitaria</a:t>
            </a:r>
            <a:endParaRPr lang="es-MX" sz="1600" dirty="0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1AFC83F0-5879-44A8-A27B-FD5444FD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48" y="3788189"/>
            <a:ext cx="1938696" cy="1585097"/>
          </a:xfrm>
          <a:prstGeom prst="rect">
            <a:avLst/>
          </a:prstGeom>
        </p:spPr>
      </p:pic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CDCFC133-78E5-4512-97D0-43FD9A43FCE1}"/>
              </a:ext>
            </a:extLst>
          </p:cNvPr>
          <p:cNvCxnSpPr>
            <a:stCxn id="4" idx="0"/>
          </p:cNvCxnSpPr>
          <p:nvPr/>
        </p:nvCxnSpPr>
        <p:spPr>
          <a:xfrm flipV="1">
            <a:off x="5605670" y="2226365"/>
            <a:ext cx="0" cy="51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363F4ECC-DB57-4F59-B567-5DC277569803}"/>
              </a:ext>
            </a:extLst>
          </p:cNvPr>
          <p:cNvCxnSpPr/>
          <p:nvPr/>
        </p:nvCxnSpPr>
        <p:spPr>
          <a:xfrm flipH="1">
            <a:off x="3074504" y="3112532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CB7B8585-D726-4BAD-AC13-885AE4DE7A6A}"/>
              </a:ext>
            </a:extLst>
          </p:cNvPr>
          <p:cNvCxnSpPr>
            <a:stCxn id="4" idx="3"/>
          </p:cNvCxnSpPr>
          <p:nvPr/>
        </p:nvCxnSpPr>
        <p:spPr>
          <a:xfrm flipV="1">
            <a:off x="7328452" y="3050977"/>
            <a:ext cx="914401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0A343D38-15AC-48DF-BCFD-93307D26578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914400" cy="54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1F6E3D04-F4AF-4A15-ACC3-B476D37BD851}"/>
              </a:ext>
            </a:extLst>
          </p:cNvPr>
          <p:cNvCxnSpPr>
            <a:cxnSpLocks/>
          </p:cNvCxnSpPr>
          <p:nvPr/>
        </p:nvCxnSpPr>
        <p:spPr>
          <a:xfrm flipH="1">
            <a:off x="4600444" y="3429000"/>
            <a:ext cx="777564" cy="65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3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50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70AD40D9-BB91-4AF3-8A9A-F1BEECEA78FC}"/>
              </a:ext>
            </a:extLst>
          </p:cNvPr>
          <p:cNvSpPr/>
          <p:nvPr/>
        </p:nvSpPr>
        <p:spPr>
          <a:xfrm>
            <a:off x="4479235" y="2464904"/>
            <a:ext cx="2650435" cy="144448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Del voluntariado institucional al Aprendizaje Servicio 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A81574-95B2-4351-9343-F28CA940A63E}"/>
              </a:ext>
            </a:extLst>
          </p:cNvPr>
          <p:cNvSpPr txBox="1"/>
          <p:nvPr/>
        </p:nvSpPr>
        <p:spPr>
          <a:xfrm>
            <a:off x="2345635" y="516835"/>
            <a:ext cx="7368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PROSPECTIVA: TRANSICIÓN HACIA EL APRENDIZAJE SERVICIO</a:t>
            </a:r>
          </a:p>
          <a:p>
            <a:pPr algn="ctr"/>
            <a:r>
              <a:rPr lang="es-MX" sz="1600" b="1" dirty="0"/>
              <a:t>Proyecto de Colaboración: Atención a las  necesidades educativas de niños de 0 a 6 años en casas hogar de Tepic.</a:t>
            </a:r>
          </a:p>
        </p:txBody>
      </p:sp>
      <p:cxnSp>
        <p:nvCxnSpPr>
          <p:cNvPr id="5" name="Conector: curvado 4">
            <a:extLst>
              <a:ext uri="{FF2B5EF4-FFF2-40B4-BE49-F238E27FC236}">
                <a16:creationId xmlns:a16="http://schemas.microsoft.com/office/drawing/2014/main" id="{8CD930EF-68C6-41CE-8BDF-D4372BD5746B}"/>
              </a:ext>
            </a:extLst>
          </p:cNvPr>
          <p:cNvCxnSpPr>
            <a:cxnSpLocks/>
          </p:cNvCxnSpPr>
          <p:nvPr/>
        </p:nvCxnSpPr>
        <p:spPr>
          <a:xfrm rot="10800000">
            <a:off x="3127514" y="2027583"/>
            <a:ext cx="1470993" cy="79513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476E50C-EEC8-44F9-9954-9AB12E791A1A}"/>
              </a:ext>
            </a:extLst>
          </p:cNvPr>
          <p:cNvSpPr txBox="1"/>
          <p:nvPr/>
        </p:nvSpPr>
        <p:spPr>
          <a:xfrm>
            <a:off x="1494184" y="1335085"/>
            <a:ext cx="2060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Acciones solidarias ya establecidas en contextos y problemáticas reales</a:t>
            </a:r>
          </a:p>
          <a:p>
            <a:r>
              <a:rPr lang="es-ES" sz="1400" dirty="0"/>
              <a:t>PP y SS</a:t>
            </a:r>
            <a:endParaRPr lang="es-MX" sz="1400" dirty="0"/>
          </a:p>
        </p:txBody>
      </p: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A39CE809-72D6-4721-AB89-1EC3B2EEF315}"/>
              </a:ext>
            </a:extLst>
          </p:cNvPr>
          <p:cNvCxnSpPr>
            <a:cxnSpLocks/>
          </p:cNvCxnSpPr>
          <p:nvPr/>
        </p:nvCxnSpPr>
        <p:spPr>
          <a:xfrm rot="10800000">
            <a:off x="2690191" y="3112655"/>
            <a:ext cx="1908316" cy="44382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B644A4-239B-4BA7-A6D3-13C9E77223AD}"/>
              </a:ext>
            </a:extLst>
          </p:cNvPr>
          <p:cNvSpPr txBox="1"/>
          <p:nvPr/>
        </p:nvSpPr>
        <p:spPr>
          <a:xfrm>
            <a:off x="1007164" y="2817815"/>
            <a:ext cx="2120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Articulación intencionada en espacios curriculares</a:t>
            </a:r>
          </a:p>
          <a:p>
            <a:r>
              <a:rPr lang="es-ES" sz="1400" dirty="0"/>
              <a:t>Acompañamiento de profesores</a:t>
            </a:r>
          </a:p>
          <a:p>
            <a:r>
              <a:rPr lang="es-ES" sz="1400" dirty="0"/>
              <a:t> </a:t>
            </a:r>
            <a:endParaRPr lang="es-MX" sz="1400" dirty="0"/>
          </a:p>
        </p:txBody>
      </p: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2BAAF191-3889-4985-8096-035AAD8011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3010" y="3846417"/>
            <a:ext cx="1186068" cy="7123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F8997F-64F2-4224-9A4E-D889268C9F8C}"/>
              </a:ext>
            </a:extLst>
          </p:cNvPr>
          <p:cNvSpPr txBox="1"/>
          <p:nvPr/>
        </p:nvSpPr>
        <p:spPr>
          <a:xfrm>
            <a:off x="1779102" y="4325462"/>
            <a:ext cx="26504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Sistematización de las acciones del proyecto</a:t>
            </a:r>
          </a:p>
          <a:p>
            <a:r>
              <a:rPr lang="es-ES" sz="1400" dirty="0"/>
              <a:t>Motivación</a:t>
            </a:r>
          </a:p>
          <a:p>
            <a:r>
              <a:rPr lang="es-ES" sz="1400" dirty="0"/>
              <a:t>Diagnostico</a:t>
            </a:r>
          </a:p>
          <a:p>
            <a:r>
              <a:rPr lang="es-ES" sz="1400" dirty="0"/>
              <a:t>Planificación</a:t>
            </a:r>
          </a:p>
          <a:p>
            <a:r>
              <a:rPr lang="es-ES" sz="1400" dirty="0"/>
              <a:t>Ejecución </a:t>
            </a:r>
          </a:p>
          <a:p>
            <a:r>
              <a:rPr lang="es-ES" sz="1400" dirty="0"/>
              <a:t>Cierre</a:t>
            </a:r>
            <a:endParaRPr lang="es-MX" sz="1400" dirty="0"/>
          </a:p>
        </p:txBody>
      </p: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12906C04-38EE-4445-AD1E-4B1C3C9AA891}"/>
              </a:ext>
            </a:extLst>
          </p:cNvPr>
          <p:cNvCxnSpPr>
            <a:stCxn id="2" idx="4"/>
          </p:cNvCxnSpPr>
          <p:nvPr/>
        </p:nvCxnSpPr>
        <p:spPr>
          <a:xfrm rot="5400000">
            <a:off x="4572001" y="4108173"/>
            <a:ext cx="1431235" cy="103367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CEA3A52-8F96-47BD-8F15-3E0D4E1B1B54}"/>
              </a:ext>
            </a:extLst>
          </p:cNvPr>
          <p:cNvSpPr txBox="1"/>
          <p:nvPr/>
        </p:nvSpPr>
        <p:spPr>
          <a:xfrm>
            <a:off x="3664227" y="5290904"/>
            <a:ext cx="192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Establecer objetivos de aprendizaje y sociales, evaluar logros e impactos</a:t>
            </a:r>
            <a:endParaRPr lang="es-MX" sz="1400" dirty="0"/>
          </a:p>
        </p:txBody>
      </p: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2FACB033-CFF1-4380-906C-412D7C8482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481" y="4132175"/>
            <a:ext cx="939289" cy="76199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B2DED5-1676-4F95-B221-BAF7F7CFBF44}"/>
              </a:ext>
            </a:extLst>
          </p:cNvPr>
          <p:cNvSpPr txBox="1"/>
          <p:nvPr/>
        </p:nvSpPr>
        <p:spPr>
          <a:xfrm>
            <a:off x="5989984" y="4982817"/>
            <a:ext cx="1696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Estudiantes y destinatarios</a:t>
            </a:r>
          </a:p>
          <a:p>
            <a:r>
              <a:rPr lang="es-ES" sz="1400" dirty="0" err="1"/>
              <a:t>co-protagonistas</a:t>
            </a:r>
            <a:endParaRPr lang="es-MX" sz="1400" dirty="0"/>
          </a:p>
        </p:txBody>
      </p: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E757E124-8632-4C77-8491-474E456337B4}"/>
              </a:ext>
            </a:extLst>
          </p:cNvPr>
          <p:cNvCxnSpPr>
            <a:cxnSpLocks/>
            <a:stCxn id="2" idx="5"/>
          </p:cNvCxnSpPr>
          <p:nvPr/>
        </p:nvCxnSpPr>
        <p:spPr>
          <a:xfrm rot="16200000" flipH="1">
            <a:off x="6874378" y="3564995"/>
            <a:ext cx="738662" cy="100437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7916513-53B7-48D9-BC03-36663D7B2A1B}"/>
              </a:ext>
            </a:extLst>
          </p:cNvPr>
          <p:cNvSpPr txBox="1"/>
          <p:nvPr/>
        </p:nvSpPr>
        <p:spPr>
          <a:xfrm>
            <a:off x="7686262" y="4436513"/>
            <a:ext cx="2726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Adquisición del aprendizaje y el mejoramiento de las condiciones de vida de una comunidad concreta</a:t>
            </a:r>
            <a:endParaRPr lang="es-MX" sz="1400" dirty="0"/>
          </a:p>
        </p:txBody>
      </p: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7DD4EDCC-A03D-4B97-9469-2C1A6D57909B}"/>
              </a:ext>
            </a:extLst>
          </p:cNvPr>
          <p:cNvCxnSpPr>
            <a:cxnSpLocks/>
          </p:cNvCxnSpPr>
          <p:nvPr/>
        </p:nvCxnSpPr>
        <p:spPr>
          <a:xfrm>
            <a:off x="7010400" y="3429000"/>
            <a:ext cx="1400891" cy="26885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1A6CECB-BB7D-4143-9C4A-9F5CEBDDEBC4}"/>
              </a:ext>
            </a:extLst>
          </p:cNvPr>
          <p:cNvSpPr txBox="1"/>
          <p:nvPr/>
        </p:nvSpPr>
        <p:spPr>
          <a:xfrm>
            <a:off x="8411290" y="3069473"/>
            <a:ext cx="2726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Reflexión sobre la práctica solidaria y el desarrollo de competencias profesionales y sociales </a:t>
            </a:r>
            <a:endParaRPr lang="es-MX" sz="1400" dirty="0"/>
          </a:p>
        </p:txBody>
      </p:sp>
      <p:cxnSp>
        <p:nvCxnSpPr>
          <p:cNvPr id="41" name="Conector: curvado 40">
            <a:extLst>
              <a:ext uri="{FF2B5EF4-FFF2-40B4-BE49-F238E27FC236}">
                <a16:creationId xmlns:a16="http://schemas.microsoft.com/office/drawing/2014/main" id="{2125E620-7339-46A2-BC13-6F3E0A061944}"/>
              </a:ext>
            </a:extLst>
          </p:cNvPr>
          <p:cNvCxnSpPr>
            <a:cxnSpLocks/>
          </p:cNvCxnSpPr>
          <p:nvPr/>
        </p:nvCxnSpPr>
        <p:spPr>
          <a:xfrm flipV="1">
            <a:off x="7010398" y="2213113"/>
            <a:ext cx="1152941" cy="62112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D40DB99-93E4-4A25-BF2C-0E7C5D19FBEB}"/>
              </a:ext>
            </a:extLst>
          </p:cNvPr>
          <p:cNvSpPr txBox="1"/>
          <p:nvPr/>
        </p:nvSpPr>
        <p:spPr>
          <a:xfrm>
            <a:off x="8150087" y="1587925"/>
            <a:ext cx="2544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Establecer alianzas institucionales, con organizaciones de la sociedad civil, gubernamentales</a:t>
            </a:r>
            <a:endParaRPr lang="es-MX" sz="1400" dirty="0"/>
          </a:p>
        </p:txBody>
      </p:sp>
      <p:cxnSp>
        <p:nvCxnSpPr>
          <p:cNvPr id="48" name="Conector: curvado 47">
            <a:extLst>
              <a:ext uri="{FF2B5EF4-FFF2-40B4-BE49-F238E27FC236}">
                <a16:creationId xmlns:a16="http://schemas.microsoft.com/office/drawing/2014/main" id="{23965D40-F7E4-43B1-9F2E-9D773DEDE6E5}"/>
              </a:ext>
            </a:extLst>
          </p:cNvPr>
          <p:cNvCxnSpPr>
            <a:cxnSpLocks/>
            <a:stCxn id="2" idx="0"/>
            <a:endCxn id="49" idx="2"/>
          </p:cNvCxnSpPr>
          <p:nvPr/>
        </p:nvCxnSpPr>
        <p:spPr>
          <a:xfrm rot="5400000" flipH="1" flipV="1">
            <a:off x="5896222" y="1794671"/>
            <a:ext cx="578464" cy="76200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A7E3D1E-4322-495F-A68B-AEB9F71CDBE0}"/>
              </a:ext>
            </a:extLst>
          </p:cNvPr>
          <p:cNvSpPr txBox="1"/>
          <p:nvPr/>
        </p:nvSpPr>
        <p:spPr>
          <a:xfrm>
            <a:off x="5347256" y="1363220"/>
            <a:ext cx="243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Rigor académico +compromiso social= A-S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0945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1E77E-9006-40F1-8E7F-82A4CF61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46" y="467993"/>
            <a:ext cx="9252066" cy="1280890"/>
          </a:xfrm>
        </p:spPr>
        <p:txBody>
          <a:bodyPr/>
          <a:lstStyle/>
          <a:p>
            <a:r>
              <a:rPr lang="es-MX" dirty="0"/>
              <a:t>Casa hogar es un espacio…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1153C-2764-42A9-9983-1CD6EC02D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2" y="1594884"/>
            <a:ext cx="9808766" cy="5263116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 Las </a:t>
            </a:r>
            <a:r>
              <a:rPr lang="es-MX" sz="2000" b="1" dirty="0"/>
              <a:t>casas hogar </a:t>
            </a:r>
            <a:r>
              <a:rPr lang="es-CO" sz="2000" dirty="0"/>
              <a:t>son asociaciones  civiles, tienen  objetivos definidos, además de su misión y visión tienen el objetivo principal de apoyar a niños abandonados, maltratados; a bebés cuyas progenitoras no los pueden atender por diferentes circunstancias.</a:t>
            </a:r>
          </a:p>
          <a:p>
            <a:pPr algn="just"/>
            <a:r>
              <a:rPr lang="es-ES" sz="2000" dirty="0"/>
              <a:t>Las casas Hogar son un </a:t>
            </a:r>
            <a:r>
              <a:rPr lang="es-ES" sz="2000" b="1" dirty="0"/>
              <a:t>espacio de intervención </a:t>
            </a:r>
            <a:r>
              <a:rPr lang="es-ES" sz="2000" dirty="0"/>
              <a:t>para las estudiantes, en donde se realiza el proceso de aprendizaje y el acercamiento con las actividades prácticas que corresponden directamente a su perfil profesional. </a:t>
            </a:r>
          </a:p>
          <a:p>
            <a:pPr algn="just"/>
            <a:r>
              <a:rPr lang="es-ES" sz="2000" b="1" dirty="0"/>
              <a:t>Las prácticas profesionales y el servicio social </a:t>
            </a:r>
            <a:r>
              <a:rPr lang="es-ES" sz="2000" dirty="0"/>
              <a:t>proveen oportunidades para las estudiantes pongan en práctica todos sus conocimientos, habilidades, actitudes y destrezas, además les permite vivir en ocasiones una de las primeras experiencias en el ámbito laboral.</a:t>
            </a:r>
            <a:endParaRPr lang="es-CO" sz="2000" dirty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093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5E090-5CA5-4A03-BA87-834AC774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Normas internacionales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2B5E7-526C-440E-9A96-9F78261D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6" y="1488558"/>
            <a:ext cx="5571460" cy="4422664"/>
          </a:xfrm>
        </p:spPr>
        <p:txBody>
          <a:bodyPr>
            <a:normAutofit/>
          </a:bodyPr>
          <a:lstStyle/>
          <a:p>
            <a:pPr algn="just"/>
            <a:r>
              <a:rPr lang="es-CO" sz="2000" dirty="0"/>
              <a:t>Convención sobre los Derechos del Niño</a:t>
            </a:r>
          </a:p>
          <a:p>
            <a:pPr algn="just"/>
            <a:r>
              <a:rPr lang="es-CO" sz="2000" dirty="0"/>
              <a:t>Los objetivos de desarrollo del milenio de la UNICEF enuncia “Los niños a quienes se ha separado a edad temprana de su madre, sobre todo si permanecen largo tiempo en un entorno institucional, pueden sufrir problemas en su desarrollo emocional y físico y están más expuestos a la muerte prematura, lo que perjudica la reducción de la mortalidad infantil” (ODM 4).</a:t>
            </a:r>
            <a:endParaRPr lang="es-MX" sz="2000" dirty="0"/>
          </a:p>
        </p:txBody>
      </p:sp>
      <p:pic>
        <p:nvPicPr>
          <p:cNvPr id="2050" name="Picture 2" descr="Resultado de imagen para convencion de los derechos del niño">
            <a:extLst>
              <a:ext uri="{FF2B5EF4-FFF2-40B4-BE49-F238E27FC236}">
                <a16:creationId xmlns:a16="http://schemas.microsoft.com/office/drawing/2014/main" id="{9031FA87-BB05-4148-9A31-FF8DEC41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04" y="578193"/>
            <a:ext cx="2486996" cy="26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unicef">
            <a:extLst>
              <a:ext uri="{FF2B5EF4-FFF2-40B4-BE49-F238E27FC236}">
                <a16:creationId xmlns:a16="http://schemas.microsoft.com/office/drawing/2014/main" id="{B1846285-F13A-4197-929A-8D76689F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53" y="3699890"/>
            <a:ext cx="2990951" cy="25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5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F27E3-D668-4C09-971B-5C02C92D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ESPACIOS DE INTERVENCIÓN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4D0B3-8EF0-4161-8736-BC80D7A6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319" y="5259572"/>
            <a:ext cx="2684537" cy="524540"/>
          </a:xfrm>
        </p:spPr>
        <p:txBody>
          <a:bodyPr/>
          <a:lstStyle/>
          <a:p>
            <a:r>
              <a:rPr lang="es-MX" b="1" dirty="0"/>
              <a:t>FRANK GONZALEZ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0B0EF82-54E1-4A02-BC9D-A218CEF1592B}"/>
              </a:ext>
            </a:extLst>
          </p:cNvPr>
          <p:cNvSpPr txBox="1">
            <a:spLocks/>
          </p:cNvSpPr>
          <p:nvPr/>
        </p:nvSpPr>
        <p:spPr>
          <a:xfrm>
            <a:off x="8334338" y="4483781"/>
            <a:ext cx="2684537" cy="52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FUNDAVID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169F90-CE05-4B85-8FE0-74B1501C4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9" y="2111948"/>
            <a:ext cx="5398056" cy="26341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926CCD-74F1-4A95-8696-04181E7AE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32" y="2106849"/>
            <a:ext cx="5139809" cy="19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8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A097C-85BB-4668-B95A-7DFEACBF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624110"/>
            <a:ext cx="9940855" cy="1280890"/>
          </a:xfrm>
        </p:spPr>
        <p:txBody>
          <a:bodyPr>
            <a:normAutofit/>
          </a:bodyPr>
          <a:lstStyle/>
          <a:p>
            <a:r>
              <a:rPr lang="es-MX" sz="3200" dirty="0"/>
              <a:t>Grupo de atención: Los niños y las niñas de casa hogar FUNDAVID y FRANK GONZÁLEZ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69D58C-E30F-45F9-8AEB-10AD41FC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09823"/>
            <a:ext cx="8911687" cy="5348177"/>
          </a:xfrm>
        </p:spPr>
        <p:txBody>
          <a:bodyPr>
            <a:normAutofit/>
          </a:bodyPr>
          <a:lstStyle/>
          <a:p>
            <a:pPr algn="just"/>
            <a:endParaRPr lang="es-CO" sz="2400" dirty="0"/>
          </a:p>
          <a:p>
            <a:pPr algn="just"/>
            <a:r>
              <a:rPr lang="es-CO" sz="2400" dirty="0"/>
              <a:t>Atención de 15 a 20 niños edades variadas</a:t>
            </a:r>
          </a:p>
          <a:p>
            <a:pPr algn="just"/>
            <a:r>
              <a:rPr lang="es-CO" sz="2400" dirty="0"/>
              <a:t>Temporalidad: Permanecen por unas </a:t>
            </a:r>
            <a:r>
              <a:rPr lang="es-CO" sz="2400" b="1" dirty="0"/>
              <a:t>horas, días, meses, años o hasta cumplir con la mayoría de edad.</a:t>
            </a:r>
          </a:p>
          <a:p>
            <a:pPr algn="just"/>
            <a:r>
              <a:rPr lang="es-CO" sz="2400" dirty="0"/>
              <a:t>Situación: </a:t>
            </a:r>
            <a:r>
              <a:rPr lang="es-CO" sz="2400" b="1" dirty="0"/>
              <a:t>violencia intrafamiliar, desnutrición y abandono de sus padres</a:t>
            </a:r>
            <a:r>
              <a:rPr lang="es-CO" sz="2400" dirty="0"/>
              <a:t>; esta casa les brinda lo más parecido a un hogar. </a:t>
            </a:r>
          </a:p>
          <a:p>
            <a:pPr algn="just"/>
            <a:r>
              <a:rPr lang="es-CO" sz="2400" dirty="0"/>
              <a:t>Condiciones de vida: </a:t>
            </a:r>
            <a:r>
              <a:rPr lang="es-CO" sz="2400" b="1" dirty="0"/>
              <a:t>pobreza</a:t>
            </a:r>
            <a:r>
              <a:rPr lang="es-CO" sz="2400" b="1" dirty="0" smtClean="0"/>
              <a:t>, prostitución,  </a:t>
            </a:r>
            <a:r>
              <a:rPr lang="es-CO" sz="2400" b="1" dirty="0"/>
              <a:t>alcoholismo y drogadicción</a:t>
            </a:r>
          </a:p>
          <a:p>
            <a:pPr algn="just"/>
            <a:endParaRPr lang="es-CO" sz="2400" b="1" dirty="0"/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49691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7A183E-DA28-4091-AA8B-B9C8551DD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96" y="2698750"/>
            <a:ext cx="5036174" cy="37782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79A332-921C-4BEB-813E-71A745AA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86" y="450794"/>
            <a:ext cx="3207026" cy="24059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106367-9B5A-42BE-B185-A86A72C29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0" y="3491803"/>
            <a:ext cx="3422465" cy="25676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33816E-E266-4042-8344-85E24AA27883}"/>
              </a:ext>
            </a:extLst>
          </p:cNvPr>
          <p:cNvSpPr txBox="1"/>
          <p:nvPr/>
        </p:nvSpPr>
        <p:spPr>
          <a:xfrm>
            <a:off x="1391479" y="1060174"/>
            <a:ext cx="3207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Nace de la iniciativa de un grupo de profesores LEI que buscan que sus estudiantes tengan experiencias significativas en contextos reales 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F88E34-D195-4946-A012-70533F522A08}"/>
              </a:ext>
            </a:extLst>
          </p:cNvPr>
          <p:cNvSpPr txBox="1"/>
          <p:nvPr/>
        </p:nvSpPr>
        <p:spPr>
          <a:xfrm>
            <a:off x="4437605" y="3876803"/>
            <a:ext cx="2385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 utilizan como técnica de trabajo de campo, la observación participante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353CFC-D94C-413D-BF26-09F7FA8B8189}"/>
              </a:ext>
            </a:extLst>
          </p:cNvPr>
          <p:cNvSpPr txBox="1"/>
          <p:nvPr/>
        </p:nvSpPr>
        <p:spPr>
          <a:xfrm>
            <a:off x="8865704" y="762315"/>
            <a:ext cx="193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Profesores</a:t>
            </a:r>
          </a:p>
          <a:p>
            <a:r>
              <a:rPr lang="es-ES" dirty="0"/>
              <a:t>Estudiantes</a:t>
            </a:r>
          </a:p>
          <a:p>
            <a:r>
              <a:rPr lang="es-ES" dirty="0"/>
              <a:t>Cuidadores </a:t>
            </a:r>
          </a:p>
          <a:p>
            <a:r>
              <a:rPr lang="es-ES" dirty="0"/>
              <a:t>Colaboradores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00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03E60-E857-43CA-8ECA-8AB5EC9F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049604-7D94-4BB2-9BBD-DD96F96E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40189"/>
            <a:ext cx="461453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es-CO" b="1" dirty="0"/>
              <a:t>GENERAL </a:t>
            </a:r>
          </a:p>
          <a:p>
            <a:pPr algn="just"/>
            <a:r>
              <a:rPr lang="es-CO" dirty="0"/>
              <a:t>Implementar estrategias lúdicas, pedagógicas y educativas  con enfoque de cuidado cariñoso y sensible,  que contribuyan al desarrollo integral de los niños menores de seis años de las casa hogar en Tepic. </a:t>
            </a:r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44F45D8-413C-419A-96F6-9846F9F06A93}"/>
              </a:ext>
            </a:extLst>
          </p:cNvPr>
          <p:cNvSpPr txBox="1">
            <a:spLocks/>
          </p:cNvSpPr>
          <p:nvPr/>
        </p:nvSpPr>
        <p:spPr>
          <a:xfrm>
            <a:off x="6096000" y="1540189"/>
            <a:ext cx="461453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dirty="0"/>
              <a:t>ESPECIFICOS</a:t>
            </a:r>
          </a:p>
          <a:p>
            <a:pPr marL="0" indent="0">
              <a:buNone/>
            </a:pPr>
            <a:r>
              <a:rPr lang="es-CO" dirty="0"/>
              <a:t>1.-Realizar un Diagnóstico de las características y necesidades de los niños en la casa hogar, respetando los derechos de los mismos. 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CO" dirty="0"/>
              <a:t>2.- Diseñar  estrategias  lúdicas, pedagógicas y educativas para la intervención con los niños menores de seis años. </a:t>
            </a:r>
            <a:endParaRPr lang="es-MX" dirty="0"/>
          </a:p>
          <a:p>
            <a:pPr algn="just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73D914-45BC-4178-8260-089A60D6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58" y="4363579"/>
            <a:ext cx="4807990" cy="17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CICLO">
            <a:extLst>
              <a:ext uri="{FF2B5EF4-FFF2-40B4-BE49-F238E27FC236}">
                <a16:creationId xmlns:a16="http://schemas.microsoft.com/office/drawing/2014/main" id="{45842409-FC03-42F5-8CC5-0671D71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69" y="1026468"/>
            <a:ext cx="6244865" cy="62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D06076-1267-4D73-AF60-0D844F74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960814" cy="860019"/>
          </a:xfrm>
        </p:spPr>
        <p:txBody>
          <a:bodyPr/>
          <a:lstStyle/>
          <a:p>
            <a:r>
              <a:rPr lang="es-ES" dirty="0"/>
              <a:t>D</a:t>
            </a:r>
            <a:r>
              <a:rPr lang="es-MX" dirty="0"/>
              <a:t>iseño del proyecto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13FDDD-BFFD-492C-B4D5-39525AF9703A}"/>
              </a:ext>
            </a:extLst>
          </p:cNvPr>
          <p:cNvSpPr txBox="1"/>
          <p:nvPr/>
        </p:nvSpPr>
        <p:spPr>
          <a:xfrm>
            <a:off x="5877338" y="5473425"/>
            <a:ext cx="203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Evaluación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D9EFFF-6885-43AE-A841-3B79E242BE25}"/>
              </a:ext>
            </a:extLst>
          </p:cNvPr>
          <p:cNvSpPr txBox="1"/>
          <p:nvPr/>
        </p:nvSpPr>
        <p:spPr>
          <a:xfrm>
            <a:off x="7280536" y="3182483"/>
            <a:ext cx="203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ADD463-0070-4FC2-AFC3-B4AD58407422}"/>
              </a:ext>
            </a:extLst>
          </p:cNvPr>
          <p:cNvSpPr txBox="1"/>
          <p:nvPr/>
        </p:nvSpPr>
        <p:spPr>
          <a:xfrm>
            <a:off x="3840311" y="4665394"/>
            <a:ext cx="203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Diseño del Plan de Intervención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21B707-ACD9-4B14-BF79-84AC9B373D62}"/>
              </a:ext>
            </a:extLst>
          </p:cNvPr>
          <p:cNvSpPr txBox="1"/>
          <p:nvPr/>
        </p:nvSpPr>
        <p:spPr>
          <a:xfrm>
            <a:off x="4394998" y="2638582"/>
            <a:ext cx="203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Implementación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3D053D-2A47-4F80-8710-64E9EF063CD0}"/>
              </a:ext>
            </a:extLst>
          </p:cNvPr>
          <p:cNvSpPr txBox="1"/>
          <p:nvPr/>
        </p:nvSpPr>
        <p:spPr>
          <a:xfrm>
            <a:off x="5205039" y="3490851"/>
            <a:ext cx="203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Evaluación, reflexión y aprendizaje  </a:t>
            </a:r>
            <a:endParaRPr lang="es-MX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CEADCF-D577-4D13-9DD7-8CAF12BE1E7C}"/>
              </a:ext>
            </a:extLst>
          </p:cNvPr>
          <p:cNvSpPr txBox="1"/>
          <p:nvPr/>
        </p:nvSpPr>
        <p:spPr>
          <a:xfrm>
            <a:off x="8627165" y="1905000"/>
            <a:ext cx="308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Una mirada al contexto, un encuentro con el espacio. Sensibilización y motivación</a:t>
            </a:r>
            <a:endParaRPr lang="es-MX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AF4198-6AFC-4023-A4F0-FCA9BEB8D3D4}"/>
              </a:ext>
            </a:extLst>
          </p:cNvPr>
          <p:cNvSpPr txBox="1"/>
          <p:nvPr/>
        </p:nvSpPr>
        <p:spPr>
          <a:xfrm>
            <a:off x="7914365" y="5250169"/>
            <a:ext cx="2766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Valoración de la problemática identificada de la comunidad </a:t>
            </a:r>
            <a:endParaRPr lang="es-MX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746D69-A58A-418A-A547-9D6D9BEA374A}"/>
              </a:ext>
            </a:extLst>
          </p:cNvPr>
          <p:cNvSpPr txBox="1"/>
          <p:nvPr/>
        </p:nvSpPr>
        <p:spPr>
          <a:xfrm>
            <a:off x="1470988" y="2124867"/>
            <a:ext cx="2676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Acciones funcionales Prueba EDI</a:t>
            </a:r>
          </a:p>
          <a:p>
            <a:r>
              <a:rPr lang="es-ES" sz="1400" dirty="0"/>
              <a:t>Estrategias asistenciales y pedagógicas</a:t>
            </a:r>
          </a:p>
          <a:p>
            <a:r>
              <a:rPr lang="es-ES" sz="1400" dirty="0"/>
              <a:t>Atención diferenciada</a:t>
            </a:r>
          </a:p>
          <a:p>
            <a:r>
              <a:rPr lang="es-ES" sz="1400" dirty="0"/>
              <a:t>Evaluación y seguimiento</a:t>
            </a:r>
            <a:endParaRPr lang="es-MX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667D80-BDB6-4487-8B95-A21F74F8B1C0}"/>
              </a:ext>
            </a:extLst>
          </p:cNvPr>
          <p:cNvSpPr txBox="1"/>
          <p:nvPr/>
        </p:nvSpPr>
        <p:spPr>
          <a:xfrm>
            <a:off x="1603513" y="4665394"/>
            <a:ext cx="2411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Elaboración de estrategias, lúdicas, pedagógicas e incluyentes para el desarrollo cognitivo, socio-afectivo y psicomotor.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4427642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2608</TotalTime>
  <Words>1352</Words>
  <Application>Microsoft Office PowerPoint</Application>
  <PresentationFormat>Panorámica</PresentationFormat>
  <Paragraphs>169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Espiral</vt:lpstr>
      <vt:lpstr>ATENCIÓN DE NECESIDADES EDUCATIVAS A NIÑOS DE 0 A 6 AÑOS EN CASAS HOGAR DE LA CIUDAD DE TEPIC.</vt:lpstr>
      <vt:lpstr>Presentación de PowerPoint</vt:lpstr>
      <vt:lpstr>Casa hogar es un espacio… </vt:lpstr>
      <vt:lpstr>Normas internacionales </vt:lpstr>
      <vt:lpstr>ESPACIOS DE INTERVENCIÓN </vt:lpstr>
      <vt:lpstr>Grupo de atención: Los niños y las niñas de casa hogar FUNDAVID y FRANK GONZÁLEZ </vt:lpstr>
      <vt:lpstr>Presentación de PowerPoint</vt:lpstr>
      <vt:lpstr>Objetivo: </vt:lpstr>
      <vt:lpstr>Diseño del proyecto</vt:lpstr>
      <vt:lpstr>Principales problemáticas detectadas</vt:lpstr>
      <vt:lpstr>Metodología del trabajo de campo </vt:lpstr>
      <vt:lpstr>Relación del proyecto con el perfil de egreso</vt:lpstr>
      <vt:lpstr>Vinculación curricular con el perfil estudiante</vt:lpstr>
      <vt:lpstr>¿Cuál ha sido el mayor reto durante la estancia en casa hogar?</vt:lpstr>
      <vt:lpstr>¿Cuáles han sido las habilidades que has desarrollado en la implementación del proyecto?  </vt:lpstr>
      <vt:lpstr>¿Cuáles han sido los aprendizajes significativos para tu formación profesional?</vt:lpstr>
      <vt:lpstr>¿Qué fortalezas me llevo de la experiencia?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DE VISITAS A CASA HOGAR</dc:title>
  <dc:creator>Teresa de Jesús Ramos Murillo</dc:creator>
  <cp:lastModifiedBy>Blanca Lia Parada Padilla</cp:lastModifiedBy>
  <cp:revision>83</cp:revision>
  <cp:lastPrinted>2020-11-13T03:36:55Z</cp:lastPrinted>
  <dcterms:created xsi:type="dcterms:W3CDTF">2019-10-30T01:51:02Z</dcterms:created>
  <dcterms:modified xsi:type="dcterms:W3CDTF">2021-06-24T17:28:42Z</dcterms:modified>
</cp:coreProperties>
</file>